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3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B214CD-D3AA-4FBA-91BA-6EE49D2338B6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1C62CE-068A-449E-B406-4644B5AD12CE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8621" y="24349"/>
            <a:ext cx="8614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6600" b="1" i="1" cap="all" spc="0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LA DIVINA COMMEDIA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1519" y="1002732"/>
            <a:ext cx="1170577" cy="5021888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CANTO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7842903" y="1617733"/>
            <a:ext cx="1170577" cy="403597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XXVI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92" y="1425446"/>
            <a:ext cx="5575790" cy="417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077758" y="60246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lgerian" pitchFamily="82" charset="0"/>
              </a:rPr>
              <a:t>Dante incontra Ulisse</a:t>
            </a:r>
          </a:p>
        </p:txBody>
      </p:sp>
    </p:spTree>
    <p:extLst>
      <p:ext uri="{BB962C8B-B14F-4D97-AF65-F5344CB8AC3E}">
        <p14:creationId xmlns:p14="http://schemas.microsoft.com/office/powerpoint/2010/main" val="357722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506287"/>
            <a:ext cx="2815481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4" y="522920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Dopo cinque mesi di navigazione ha visto una montagna altissima, pensava fossero arrivati ….</a:t>
            </a:r>
          </a:p>
        </p:txBody>
      </p:sp>
      <p:sp>
        <p:nvSpPr>
          <p:cNvPr id="5" name="Pergamena 1 4"/>
          <p:cNvSpPr/>
          <p:nvPr/>
        </p:nvSpPr>
        <p:spPr>
          <a:xfrm rot="16200000">
            <a:off x="4463987" y="-105779"/>
            <a:ext cx="3888432" cy="525658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1229850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…«Cinque volte racceso e tante casso lo lume era di sotto da la luna, 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poi che entrati </a:t>
            </a:r>
            <a:r>
              <a:rPr lang="it-IT" sz="2400" dirty="0" err="1">
                <a:solidFill>
                  <a:schemeClr val="bg1"/>
                </a:solidFill>
                <a:latin typeface="Monotype Corsiva" pitchFamily="66" charset="0"/>
              </a:rPr>
              <a:t>eravam</a:t>
            </a:r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 ne l’altro passo, quando n’apparve una montagna, bruna per la distanza, e </a:t>
            </a:r>
            <a:r>
              <a:rPr lang="it-IT" sz="2400" dirty="0" err="1">
                <a:solidFill>
                  <a:schemeClr val="bg1"/>
                </a:solidFill>
                <a:latin typeface="Monotype Corsiva" pitchFamily="66" charset="0"/>
              </a:rPr>
              <a:t>parvemi</a:t>
            </a:r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 alta tanto quanto veduta non </a:t>
            </a:r>
            <a:r>
              <a:rPr lang="it-IT" sz="2400" dirty="0" err="1">
                <a:solidFill>
                  <a:schemeClr val="bg1"/>
                </a:solidFill>
                <a:latin typeface="Monotype Corsiva" pitchFamily="66" charset="0"/>
              </a:rPr>
              <a:t>avea</a:t>
            </a:r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 alcuna». …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VV 130-135</a:t>
            </a:r>
          </a:p>
        </p:txBody>
      </p:sp>
    </p:spTree>
    <p:extLst>
      <p:ext uri="{BB962C8B-B14F-4D97-AF65-F5344CB8AC3E}">
        <p14:creationId xmlns:p14="http://schemas.microsoft.com/office/powerpoint/2010/main" val="233250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2437" y="4509120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it-IT" sz="2400" dirty="0"/>
              <a:t>… ma il loro orgoglio è stato punito da Dio che ha scatenato una tempesta che ha fatto catapultare la loro nave facendola affondare e facendo  morire tutti”.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464"/>
            <a:ext cx="2302562" cy="3242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63" y="3770957"/>
            <a:ext cx="3296595" cy="2283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ergamena 1 5"/>
          <p:cNvSpPr/>
          <p:nvPr/>
        </p:nvSpPr>
        <p:spPr>
          <a:xfrm rot="16200000">
            <a:off x="4750468" y="-614515"/>
            <a:ext cx="3171456" cy="4680521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55976" y="617749"/>
            <a:ext cx="4320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…«Tre volte </a:t>
            </a:r>
            <a:r>
              <a:rPr lang="it-IT" sz="2400" dirty="0" err="1">
                <a:solidFill>
                  <a:schemeClr val="bg1"/>
                </a:solidFill>
                <a:latin typeface="Monotype Corsiva" pitchFamily="66" charset="0"/>
              </a:rPr>
              <a:t>fè</a:t>
            </a:r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 girar con tutte </a:t>
            </a:r>
            <a:r>
              <a:rPr lang="it-IT" sz="2400" dirty="0" err="1">
                <a:solidFill>
                  <a:schemeClr val="bg1"/>
                </a:solidFill>
                <a:latin typeface="Monotype Corsiva" pitchFamily="66" charset="0"/>
              </a:rPr>
              <a:t>l’acque</a:t>
            </a:r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a la quarta levar la poppa in suso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e la prova ire in giù, com’altrui piacque,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infin che il mar fu sovra noi richiuso».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VV. 139-142</a:t>
            </a:r>
          </a:p>
        </p:txBody>
      </p:sp>
    </p:spTree>
    <p:extLst>
      <p:ext uri="{BB962C8B-B14F-4D97-AF65-F5344CB8AC3E}">
        <p14:creationId xmlns:p14="http://schemas.microsoft.com/office/powerpoint/2010/main" val="149971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28592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it-IT" dirty="0"/>
              <a:t>Lavoro di letteratura realizzato da:</a:t>
            </a:r>
          </a:p>
          <a:p>
            <a:pPr marL="137160" indent="0" algn="ctr">
              <a:buNone/>
            </a:pPr>
            <a:endParaRPr lang="it-IT" dirty="0"/>
          </a:p>
          <a:p>
            <a:pPr marL="137160" indent="0" algn="ctr">
              <a:buNone/>
            </a:pPr>
            <a:r>
              <a:rPr lang="it-IT" b="1" dirty="0" err="1"/>
              <a:t>Carbè</a:t>
            </a:r>
            <a:r>
              <a:rPr lang="it-IT" b="1" dirty="0"/>
              <a:t> Alessandra</a:t>
            </a:r>
          </a:p>
          <a:p>
            <a:pPr marL="137160" indent="0" algn="ctr">
              <a:buNone/>
            </a:pPr>
            <a:endParaRPr lang="it-IT" dirty="0"/>
          </a:p>
          <a:p>
            <a:pPr marL="137160" indent="0" algn="ctr">
              <a:buNone/>
            </a:pPr>
            <a:r>
              <a:rPr lang="it-IT" dirty="0"/>
              <a:t>Classe 2</a:t>
            </a:r>
            <a:r>
              <a:rPr lang="it-IT" baseline="30000" dirty="0"/>
              <a:t>a </a:t>
            </a:r>
            <a:r>
              <a:rPr lang="it-IT" dirty="0"/>
              <a:t>B</a:t>
            </a:r>
          </a:p>
          <a:p>
            <a:pPr marL="137160" indent="0" algn="ctr">
              <a:buNone/>
            </a:pPr>
            <a:endParaRPr lang="it-IT" dirty="0"/>
          </a:p>
          <a:p>
            <a:pPr marL="137160" indent="0" algn="ctr">
              <a:buNone/>
            </a:pPr>
            <a:r>
              <a:rPr lang="it-IT" dirty="0"/>
              <a:t>Scuola Secondaria di I° Grado</a:t>
            </a:r>
          </a:p>
          <a:p>
            <a:pPr marL="137160" indent="0" algn="ctr">
              <a:buNone/>
            </a:pPr>
            <a:endParaRPr lang="it-IT" dirty="0"/>
          </a:p>
          <a:p>
            <a:pPr marL="137160" indent="0" algn="ctr">
              <a:buNone/>
            </a:pPr>
            <a:r>
              <a:rPr lang="it-IT" b="1" dirty="0"/>
              <a:t>«L. Coletti» </a:t>
            </a:r>
          </a:p>
          <a:p>
            <a:pPr marL="137160" indent="0" algn="ctr">
              <a:buNone/>
            </a:pPr>
            <a:endParaRPr lang="it-IT" dirty="0"/>
          </a:p>
          <a:p>
            <a:pPr marL="137160" indent="0" algn="ctr">
              <a:buNone/>
            </a:pPr>
            <a:r>
              <a:rPr lang="it-IT" dirty="0"/>
              <a:t>Treviso</a:t>
            </a:r>
          </a:p>
        </p:txBody>
      </p:sp>
    </p:spTree>
    <p:extLst>
      <p:ext uri="{BB962C8B-B14F-4D97-AF65-F5344CB8AC3E}">
        <p14:creationId xmlns:p14="http://schemas.microsoft.com/office/powerpoint/2010/main" val="51473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346355" cy="5910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arentesi graffa chiusa 4"/>
          <p:cNvSpPr/>
          <p:nvPr/>
        </p:nvSpPr>
        <p:spPr>
          <a:xfrm>
            <a:off x="3700520" y="3748390"/>
            <a:ext cx="1161246" cy="1152128"/>
          </a:xfrm>
          <a:prstGeom prst="rightBrace">
            <a:avLst>
              <a:gd name="adj1" fmla="val 8333"/>
              <a:gd name="adj2" fmla="val 4872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Pergamena 1 10"/>
          <p:cNvSpPr/>
          <p:nvPr/>
        </p:nvSpPr>
        <p:spPr>
          <a:xfrm>
            <a:off x="4861766" y="836712"/>
            <a:ext cx="4102722" cy="504056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40401" y="1556792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9 Aprile 1300</a:t>
            </a:r>
          </a:p>
          <a:p>
            <a:pPr algn="ctr"/>
            <a:endParaRPr lang="it-IT" sz="2400" dirty="0">
              <a:solidFill>
                <a:schemeClr val="bg1"/>
              </a:solidFill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Dante e Virgilio si trovano nell’VIII</a:t>
            </a:r>
            <a:r>
              <a:rPr lang="it-IT" sz="2400" baseline="30000" dirty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bolgia (sezione) dell’VIII cerchio dove incontrano i </a:t>
            </a:r>
            <a:r>
              <a:rPr lang="it-IT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FRAUDOLENTI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(coloro che in vita hanno ingannato gli altri con le parole)</a:t>
            </a:r>
          </a:p>
        </p:txBody>
      </p:sp>
      <p:cxnSp>
        <p:nvCxnSpPr>
          <p:cNvPr id="13" name="Connettore 2 12"/>
          <p:cNvCxnSpPr>
            <a:stCxn id="5" idx="1"/>
          </p:cNvCxnSpPr>
          <p:nvPr/>
        </p:nvCxnSpPr>
        <p:spPr>
          <a:xfrm>
            <a:off x="4861766" y="4309707"/>
            <a:ext cx="790354" cy="147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10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148064" y="2492896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Dante guardando dall’alto  l’ VIII bolgia nota che è piena di fiamme che si muovono come lucciole.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9338"/>
            <a:ext cx="4248472" cy="4623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70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4" y="720995"/>
            <a:ext cx="5102299" cy="338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575926" y="980728"/>
            <a:ext cx="3347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Virgilio spiega a Dante  che in ogni fiamma vi è l’anima di un peccatore: </a:t>
            </a:r>
            <a:r>
              <a:rPr lang="it-IT" sz="2400" b="1" dirty="0"/>
              <a:t>i consiglieri di frode</a:t>
            </a:r>
            <a:r>
              <a:rPr lang="it-IT" sz="2400" dirty="0"/>
              <a:t>. </a:t>
            </a:r>
          </a:p>
          <a:p>
            <a:r>
              <a:rPr lang="it-IT" sz="2400" dirty="0"/>
              <a:t>La pena è quella di essere avvolti in una fiamma.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0790" y="5301208"/>
            <a:ext cx="880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 </a:t>
            </a:r>
            <a:r>
              <a:rPr lang="it-IT" sz="2400" b="1" dirty="0"/>
              <a:t>CONSIGLIERI DI FRODE </a:t>
            </a:r>
            <a:r>
              <a:rPr lang="it-IT" sz="2400" dirty="0"/>
              <a:t>che in vita, con i loro consigli,  alimentarono il fuoco della discordia così adesso sono dentro a un fuoco (Legge del Contrappasso per similitudine).</a:t>
            </a:r>
          </a:p>
        </p:txBody>
      </p:sp>
    </p:spTree>
    <p:extLst>
      <p:ext uri="{BB962C8B-B14F-4D97-AF65-F5344CB8AC3E}">
        <p14:creationId xmlns:p14="http://schemas.microsoft.com/office/powerpoint/2010/main" val="367535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34325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220072" y="123536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Ciò che più attira l’attenzione di Dante è una fiammella a due punte, una più grande e una più piccola.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365104"/>
            <a:ext cx="6547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Virgilio spiega a Dante che sono le anime di Ulisse e Diomede e si trovano intrappolati nella stessa fiamma perché in vita hanno peccato insieme.</a:t>
            </a:r>
          </a:p>
        </p:txBody>
      </p:sp>
    </p:spTree>
    <p:extLst>
      <p:ext uri="{BB962C8B-B14F-4D97-AF65-F5344CB8AC3E}">
        <p14:creationId xmlns:p14="http://schemas.microsoft.com/office/powerpoint/2010/main" val="379304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536"/>
            <a:ext cx="3913783" cy="4184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074" y="4941168"/>
            <a:ext cx="5547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Dante chiede di poter parlare con loro, così Virgilio chiede ad Ulisse di raccontare la  storia di com’è morto.</a:t>
            </a:r>
          </a:p>
          <a:p>
            <a:pPr algn="ctr"/>
            <a:r>
              <a:rPr lang="it-IT" sz="2400" dirty="0"/>
              <a:t>Ulisse inizia il suo racconto.</a:t>
            </a:r>
          </a:p>
        </p:txBody>
      </p:sp>
      <p:sp>
        <p:nvSpPr>
          <p:cNvPr id="6" name="Pergamena 1 5"/>
          <p:cNvSpPr/>
          <p:nvPr/>
        </p:nvSpPr>
        <p:spPr>
          <a:xfrm rot="16200000">
            <a:off x="4388642" y="-282751"/>
            <a:ext cx="4104456" cy="5047237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27984" y="763539"/>
            <a:ext cx="43806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Lo maggior corno de la fiamma antica cominciò a crollarsi mormorando,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pur come quella cui vento affatica; 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indi la cima qua e là menando, 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come fosse lingua che parlasse, </a:t>
            </a:r>
          </a:p>
          <a:p>
            <a:r>
              <a:rPr lang="it-IT" sz="2400" dirty="0" err="1">
                <a:solidFill>
                  <a:schemeClr val="bg1"/>
                </a:solidFill>
                <a:latin typeface="Monotype Corsiva" pitchFamily="66" charset="0"/>
              </a:rPr>
              <a:t>gittò</a:t>
            </a:r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 voce di fuori e disse: …</a:t>
            </a:r>
          </a:p>
          <a:p>
            <a:endParaRPr lang="it-IT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r"/>
            <a:r>
              <a:rPr lang="it-IT" i="1" dirty="0">
                <a:solidFill>
                  <a:schemeClr val="bg1"/>
                </a:solidFill>
              </a:rPr>
              <a:t>VV. 85-90</a:t>
            </a:r>
          </a:p>
        </p:txBody>
      </p:sp>
    </p:spTree>
    <p:extLst>
      <p:ext uri="{BB962C8B-B14F-4D97-AF65-F5344CB8AC3E}">
        <p14:creationId xmlns:p14="http://schemas.microsoft.com/office/powerpoint/2010/main" val="128580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124"/>
            <a:ext cx="3257897" cy="3947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5446" y="53012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254125" algn="l"/>
              </a:tabLst>
            </a:pPr>
            <a:r>
              <a:rPr lang="it-IT" sz="2400" dirty="0"/>
              <a:t>Ulisse comincia raccontando che è stato prigioniero della maga Circe per un anno a Gaeta, ma dopo non ha più  fatto ritorno a casa dalla moglie Penelope, ad Itaca.</a:t>
            </a:r>
          </a:p>
        </p:txBody>
      </p:sp>
      <p:sp>
        <p:nvSpPr>
          <p:cNvPr id="9" name="Pergamena 1 8"/>
          <p:cNvSpPr/>
          <p:nvPr/>
        </p:nvSpPr>
        <p:spPr>
          <a:xfrm rot="16200000">
            <a:off x="4199937" y="-546183"/>
            <a:ext cx="4248472" cy="5559157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07874" y="894567"/>
            <a:ext cx="5036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Monotype Corsiva" pitchFamily="66" charset="0"/>
              </a:rPr>
              <a:t>…«Quando mi dipartì da </a:t>
            </a:r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Circe, che sottrasse 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me più d’un anno là presso Gaeta,  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prima che sì Enea la nomasse, 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né dolcezza di figlio, né la pieta 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del vecchio padre, né il debito amore </a:t>
            </a:r>
          </a:p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lo qual </a:t>
            </a:r>
            <a:r>
              <a:rPr lang="it-IT" sz="2400" dirty="0" err="1">
                <a:solidFill>
                  <a:schemeClr val="bg1"/>
                </a:solidFill>
                <a:latin typeface="Monotype Corsiva" pitchFamily="66" charset="0"/>
              </a:rPr>
              <a:t>dovea</a:t>
            </a:r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Monotype Corsiva" pitchFamily="66" charset="0"/>
              </a:rPr>
              <a:t>Penelopè</a:t>
            </a:r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 far lieta,»…</a:t>
            </a:r>
            <a:r>
              <a:rPr lang="it-IT" sz="3000" dirty="0">
                <a:solidFill>
                  <a:schemeClr val="bg1"/>
                </a:solidFill>
                <a:latin typeface="Edwardian Script ITC" pitchFamily="66" charset="0"/>
              </a:rPr>
              <a:t> 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(VV 90-96)</a:t>
            </a:r>
          </a:p>
        </p:txBody>
      </p:sp>
    </p:spTree>
    <p:extLst>
      <p:ext uri="{BB962C8B-B14F-4D97-AF65-F5344CB8AC3E}">
        <p14:creationId xmlns:p14="http://schemas.microsoft.com/office/powerpoint/2010/main" val="260934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0584" y="4437112"/>
            <a:ext cx="5958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Continua raccontando che è andato per mare perché travolto dalla voglia di conoscere altro, intraprendendo un viaggio, sfidando il senso del limite, ai confini del mondo.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899"/>
            <a:ext cx="3952199" cy="256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3784297" y="-7374"/>
            <a:ext cx="5250699" cy="3508382"/>
            <a:chOff x="3728127" y="-80232"/>
            <a:chExt cx="5250698" cy="3653248"/>
          </a:xfrm>
        </p:grpSpPr>
        <p:sp>
          <p:nvSpPr>
            <p:cNvPr id="7" name="Pergamena 1 6"/>
            <p:cNvSpPr/>
            <p:nvPr/>
          </p:nvSpPr>
          <p:spPr>
            <a:xfrm rot="16200000">
              <a:off x="4526852" y="-878957"/>
              <a:ext cx="3653248" cy="5250698"/>
            </a:xfrm>
            <a:prstGeom prst="verticalScrol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139952" y="476672"/>
              <a:ext cx="460851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Monotype Corsiva" pitchFamily="66" charset="0"/>
                </a:rPr>
                <a:t>…«vincer </a:t>
              </a:r>
              <a:r>
                <a:rPr lang="it-IT" sz="2400" dirty="0" err="1">
                  <a:solidFill>
                    <a:schemeClr val="bg1"/>
                  </a:solidFill>
                  <a:latin typeface="Monotype Corsiva" pitchFamily="66" charset="0"/>
                </a:rPr>
                <a:t>potero</a:t>
              </a:r>
              <a:r>
                <a:rPr lang="it-IT" sz="2400" dirty="0">
                  <a:solidFill>
                    <a:schemeClr val="bg1"/>
                  </a:solidFill>
                  <a:latin typeface="Monotype Corsiva" pitchFamily="66" charset="0"/>
                </a:rPr>
                <a:t> dentro a me l’ardore ch’io ebbi a divenir del mondo esperto </a:t>
              </a:r>
            </a:p>
            <a:p>
              <a:r>
                <a:rPr lang="it-IT" sz="2400" dirty="0">
                  <a:solidFill>
                    <a:schemeClr val="bg1"/>
                  </a:solidFill>
                  <a:latin typeface="Monotype Corsiva" pitchFamily="66" charset="0"/>
                </a:rPr>
                <a:t>e di li vizi umani e del valor;  </a:t>
              </a:r>
            </a:p>
            <a:p>
              <a:r>
                <a:rPr lang="it-IT" sz="2400" dirty="0">
                  <a:solidFill>
                    <a:schemeClr val="bg1"/>
                  </a:solidFill>
                  <a:latin typeface="Monotype Corsiva" pitchFamily="66" charset="0"/>
                </a:rPr>
                <a:t>ma misi me per l’alto mare aperto </a:t>
              </a:r>
            </a:p>
            <a:p>
              <a:r>
                <a:rPr lang="it-IT" sz="2400" dirty="0">
                  <a:solidFill>
                    <a:schemeClr val="bg1"/>
                  </a:solidFill>
                  <a:latin typeface="Monotype Corsiva" pitchFamily="66" charset="0"/>
                </a:rPr>
                <a:t>sol con un legno e con quella compagna </a:t>
              </a:r>
              <a:r>
                <a:rPr lang="it-IT" sz="2400" dirty="0" err="1">
                  <a:solidFill>
                    <a:schemeClr val="bg1"/>
                  </a:solidFill>
                  <a:latin typeface="Monotype Corsiva" pitchFamily="66" charset="0"/>
                </a:rPr>
                <a:t>picciola</a:t>
              </a:r>
              <a:r>
                <a:rPr lang="it-IT" sz="2400" dirty="0">
                  <a:solidFill>
                    <a:schemeClr val="bg1"/>
                  </a:solidFill>
                  <a:latin typeface="Monotype Corsiva" pitchFamily="66" charset="0"/>
                </a:rPr>
                <a:t> da la qual non fui diserto». …</a:t>
              </a:r>
            </a:p>
            <a:p>
              <a:pPr algn="r"/>
              <a:r>
                <a:rPr lang="it-IT" dirty="0">
                  <a:solidFill>
                    <a:schemeClr val="bg1"/>
                  </a:solidFill>
                </a:rPr>
                <a:t>VV 97-102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64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7" y="1536796"/>
            <a:ext cx="4159693" cy="202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rgamena 1 4"/>
          <p:cNvSpPr/>
          <p:nvPr/>
        </p:nvSpPr>
        <p:spPr>
          <a:xfrm rot="16200000">
            <a:off x="4838590" y="-1130685"/>
            <a:ext cx="3073592" cy="533496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190589" y="817089"/>
            <a:ext cx="48245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…«Io  e i  compagni </a:t>
            </a:r>
            <a:r>
              <a:rPr lang="it-IT" sz="2400" dirty="0" err="1">
                <a:solidFill>
                  <a:schemeClr val="bg1"/>
                </a:solidFill>
                <a:latin typeface="Monotype Corsiva" pitchFamily="66" charset="0"/>
              </a:rPr>
              <a:t>eravan</a:t>
            </a:r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 vecchi e tardi quando venimmo a quella foce stretta dov’</a:t>
            </a:r>
            <a:r>
              <a:rPr lang="it-IT" sz="2400" dirty="0" err="1">
                <a:solidFill>
                  <a:schemeClr val="bg1"/>
                </a:solidFill>
                <a:latin typeface="Monotype Corsiva" pitchFamily="66" charset="0"/>
              </a:rPr>
              <a:t>Ercule</a:t>
            </a:r>
            <a:r>
              <a:rPr lang="it-IT" sz="2400" dirty="0">
                <a:solidFill>
                  <a:schemeClr val="bg1"/>
                </a:solidFill>
                <a:latin typeface="Monotype Corsiva" pitchFamily="66" charset="0"/>
              </a:rPr>
              <a:t> segnò li suoi riguardi». …</a:t>
            </a:r>
          </a:p>
          <a:p>
            <a:endParaRPr lang="it-IT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r"/>
            <a:r>
              <a:rPr lang="it-IT" dirty="0">
                <a:solidFill>
                  <a:schemeClr val="bg1"/>
                </a:solidFill>
              </a:rPr>
              <a:t>VV.106-108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3957771" y="2821069"/>
            <a:ext cx="4835228" cy="2378163"/>
            <a:chOff x="251520" y="2851036"/>
            <a:chExt cx="4896544" cy="2378163"/>
          </a:xfrm>
        </p:grpSpPr>
        <p:sp>
          <p:nvSpPr>
            <p:cNvPr id="8" name="Pergamena 1 7"/>
            <p:cNvSpPr/>
            <p:nvPr/>
          </p:nvSpPr>
          <p:spPr>
            <a:xfrm rot="16200000">
              <a:off x="1510710" y="1591846"/>
              <a:ext cx="2378163" cy="4896544"/>
            </a:xfrm>
            <a:prstGeom prst="verticalScrol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83567" y="3116104"/>
              <a:ext cx="434647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  <a:latin typeface="Monotype Corsiva" pitchFamily="66" charset="0"/>
                </a:rPr>
                <a:t>…«Considerate la nostra semenza: fatti non foste a viver come bruti,</a:t>
              </a:r>
            </a:p>
            <a:p>
              <a:r>
                <a:rPr lang="it-IT" sz="2400" dirty="0">
                  <a:solidFill>
                    <a:schemeClr val="bg1"/>
                  </a:solidFill>
                  <a:latin typeface="Monotype Corsiva" pitchFamily="66" charset="0"/>
                </a:rPr>
                <a:t>ma per seguir </a:t>
              </a:r>
              <a:r>
                <a:rPr lang="it-IT" sz="2400" dirty="0" err="1">
                  <a:solidFill>
                    <a:schemeClr val="bg1"/>
                  </a:solidFill>
                  <a:latin typeface="Monotype Corsiva" pitchFamily="66" charset="0"/>
                </a:rPr>
                <a:t>virtude</a:t>
              </a:r>
              <a:r>
                <a:rPr lang="it-IT" sz="2400" dirty="0">
                  <a:solidFill>
                    <a:schemeClr val="bg1"/>
                  </a:solidFill>
                  <a:latin typeface="Monotype Corsiva" pitchFamily="66" charset="0"/>
                </a:rPr>
                <a:t> e conoscenza».</a:t>
              </a:r>
            </a:p>
            <a:p>
              <a:endParaRPr lang="it-IT" sz="2400" dirty="0">
                <a:solidFill>
                  <a:schemeClr val="bg1"/>
                </a:solidFill>
                <a:latin typeface="Monotype Corsiva" pitchFamily="66" charset="0"/>
              </a:endParaRPr>
            </a:p>
            <a:p>
              <a:pPr algn="r"/>
              <a:r>
                <a:rPr lang="it-IT" dirty="0">
                  <a:solidFill>
                    <a:schemeClr val="bg1"/>
                  </a:solidFill>
                </a:rPr>
                <a:t>VV. 118-120</a:t>
              </a: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-8093" y="4009466"/>
            <a:ext cx="4190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Ha attraversato il Mediterraneo e le colonne d’Ercole; non era da solo, aveva chiesto ai suoi compagni di sostenerlo nell’esplorazione dell’emisfero australe. </a:t>
            </a:r>
          </a:p>
        </p:txBody>
      </p:sp>
    </p:spTree>
    <p:extLst>
      <p:ext uri="{BB962C8B-B14F-4D97-AF65-F5344CB8AC3E}">
        <p14:creationId xmlns:p14="http://schemas.microsoft.com/office/powerpoint/2010/main" val="3549405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630</Words>
  <Application>Microsoft Office PowerPoint</Application>
  <PresentationFormat>Presentazione su schermo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Algerian</vt:lpstr>
      <vt:lpstr>Book Antiqua</vt:lpstr>
      <vt:lpstr>Edwardian Script ITC</vt:lpstr>
      <vt:lpstr>Lucida Sans</vt:lpstr>
      <vt:lpstr>Monotype Corsiva</vt:lpstr>
      <vt:lpstr>Wingdings</vt:lpstr>
      <vt:lpstr>Wingdings 2</vt:lpstr>
      <vt:lpstr>Wingdings 3</vt:lpstr>
      <vt:lpstr>Vertice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Margherita</dc:creator>
  <cp:lastModifiedBy>Stefania Canel</cp:lastModifiedBy>
  <cp:revision>30</cp:revision>
  <dcterms:created xsi:type="dcterms:W3CDTF">2020-05-13T18:15:55Z</dcterms:created>
  <dcterms:modified xsi:type="dcterms:W3CDTF">2020-05-20T15:10:59Z</dcterms:modified>
</cp:coreProperties>
</file>